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65" r:id="rId2"/>
    <p:sldId id="266" r:id="rId3"/>
    <p:sldId id="267" r:id="rId4"/>
    <p:sldId id="268" r:id="rId5"/>
    <p:sldId id="295" r:id="rId6"/>
    <p:sldId id="271" r:id="rId7"/>
    <p:sldId id="270" r:id="rId8"/>
    <p:sldId id="289" r:id="rId9"/>
    <p:sldId id="290" r:id="rId10"/>
    <p:sldId id="291" r:id="rId11"/>
    <p:sldId id="293" r:id="rId12"/>
    <p:sldId id="294" r:id="rId13"/>
    <p:sldId id="296" r:id="rId14"/>
    <p:sldId id="297" r:id="rId15"/>
    <p:sldId id="292" r:id="rId16"/>
    <p:sldId id="287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05"/>
    <p:restoredTop sz="89176" autoAdjust="0"/>
  </p:normalViewPr>
  <p:slideViewPr>
    <p:cSldViewPr snapToGrid="0">
      <p:cViewPr varScale="1">
        <p:scale>
          <a:sx n="106" d="100"/>
          <a:sy n="106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0E4AE-624A-4264-9519-CB697EADA6DD}" type="datetimeFigureOut">
              <a:rPr lang="ru-RU" smtClean="0"/>
              <a:t>24.06.2019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84DA8-90A5-4C5A-956D-A2D14FE9F0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7078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0400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67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281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613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673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071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936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188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622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1552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1456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883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787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556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4253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1352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06707-6D9D-EC43-9372-3C8C5827F059}" type="datetime1">
              <a:rPr lang="ru-RU" smtClean="0"/>
              <a:t>24.06.2019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8492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FBCA4-CD64-0C44-AF3E-07F6631EC514}" type="datetime1">
              <a:rPr lang="ru-RU" smtClean="0"/>
              <a:t>24.06.2019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398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1873-5776-A946-B952-641D485B2DDB}" type="datetime1">
              <a:rPr lang="ru-RU" smtClean="0"/>
              <a:t>24.06.2019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54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D1C7-89FE-F545-99B6-981D972B85D6}" type="datetime1">
              <a:rPr lang="ru-RU" smtClean="0"/>
              <a:t>24.06.2019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62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DEF-4BBA-5540-9023-4FF2C998DBC0}" type="datetime1">
              <a:rPr lang="ru-RU" smtClean="0"/>
              <a:t>24.06.2019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331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480C9-1FDA-8942-9189-C3BC0953B975}" type="datetime1">
              <a:rPr lang="ru-RU" smtClean="0"/>
              <a:t>24.06.2019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032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98CD-4E0D-FA40-964F-08058731FDA1}" type="datetime1">
              <a:rPr lang="ru-RU" smtClean="0"/>
              <a:t>24.06.2019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07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E85E6-6058-3849-AFE2-C667CD8661D9}" type="datetime1">
              <a:rPr lang="ru-RU" smtClean="0"/>
              <a:t>24.06.2019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306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B2128-35BB-F146-86E8-8DA97AE0F9A9}" type="datetime1">
              <a:rPr lang="ru-RU" smtClean="0"/>
              <a:t>24.06.2019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894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619E2-402E-CE46-91B1-9EBE48BCBBD4}" type="datetime1">
              <a:rPr lang="ru-RU" smtClean="0"/>
              <a:t>24.06.2019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8956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56909-4620-E34F-96F9-82D6D20C0469}" type="datetime1">
              <a:rPr lang="ru-RU" smtClean="0"/>
              <a:t>24.06.2019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78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E3498-E1A9-4D43-99F4-CF3665A27112}" type="datetime1">
              <a:rPr lang="ru-RU" smtClean="0"/>
              <a:t>24.06.2019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67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251153" y="6156429"/>
            <a:ext cx="1689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  <a:ea typeface="Times New Roman" charset="0"/>
                <a:cs typeface="Times New Roman" charset="0"/>
              </a:rPr>
              <a:t>Москва, 2019 г.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AE7B581-A87D-CF49-9656-4537082B03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099" y="-159152"/>
            <a:ext cx="6480673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05403" y="164387"/>
            <a:ext cx="8514066" cy="1249648"/>
          </a:xfrm>
        </p:spPr>
        <p:txBody>
          <a:bodyPr>
            <a:noAutofit/>
          </a:bodyPr>
          <a:lstStyle/>
          <a:p>
            <a:r>
              <a:rPr lang="ru-RU" sz="1800" dirty="0">
                <a:latin typeface="+mn-lt"/>
                <a:ea typeface="Times New Roman" charset="0"/>
                <a:cs typeface="Times New Roman" charset="0"/>
              </a:rPr>
              <a:t>МОСКОВСКИЙ ГОСУДАРСТВЕННЫЙ ТЕХНИЧЕСКИЙ УНИВЕРСИТЕТ </a:t>
            </a:r>
            <a:br>
              <a:rPr lang="ru-RU" sz="1800" dirty="0">
                <a:latin typeface="+mn-lt"/>
                <a:ea typeface="Times New Roman" charset="0"/>
                <a:cs typeface="Times New Roman" charset="0"/>
              </a:rPr>
            </a:br>
            <a:r>
              <a:rPr lang="ru-RU" sz="1800" dirty="0">
                <a:latin typeface="+mn-lt"/>
                <a:ea typeface="Times New Roman" charset="0"/>
                <a:cs typeface="Times New Roman" charset="0"/>
              </a:rPr>
              <a:t>ИМЕНИ Н.Э. БАУМАНА </a:t>
            </a:r>
            <a:br>
              <a:rPr lang="ru-RU" sz="1800" dirty="0">
                <a:latin typeface="+mn-lt"/>
                <a:ea typeface="Times New Roman" charset="0"/>
                <a:cs typeface="Times New Roman" charset="0"/>
              </a:rPr>
            </a:br>
            <a:r>
              <a:rPr lang="ru-RU" sz="1800" dirty="0">
                <a:latin typeface="+mn-lt"/>
                <a:ea typeface="Times New Roman" charset="0"/>
                <a:cs typeface="Times New Roman" charset="0"/>
              </a:rPr>
              <a:t>ФАКУЛЬТЕТ «ИНФОРМАТИКА И СИСТЕМЫ УПРАВЛЕНИЯ» </a:t>
            </a:r>
            <a:br>
              <a:rPr lang="ru-RU" sz="1800" dirty="0">
                <a:latin typeface="+mn-lt"/>
                <a:ea typeface="Times New Roman" charset="0"/>
                <a:cs typeface="Times New Roman" charset="0"/>
              </a:rPr>
            </a:br>
            <a:r>
              <a:rPr lang="ru-RU" sz="1800" dirty="0">
                <a:latin typeface="+mn-lt"/>
                <a:ea typeface="Times New Roman" charset="0"/>
                <a:cs typeface="Times New Roman" charset="0"/>
              </a:rPr>
              <a:t>КАФЕДРА «ТЕОРЕТИЧЕСКАЯ ИНФОРМАТИКА И КОМПЬЮТЕРНЫЕ ТЕХНОЛОГИИ» (ИУ9)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05403" y="5060013"/>
            <a:ext cx="5160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ea typeface="Times New Roman" charset="0"/>
                <a:cs typeface="Times New Roman" charset="0"/>
              </a:rPr>
              <a:t>Студент: </a:t>
            </a:r>
            <a:r>
              <a:rPr lang="ru-RU" dirty="0" err="1">
                <a:ea typeface="Times New Roman" charset="0"/>
                <a:cs typeface="Times New Roman" charset="0"/>
              </a:rPr>
              <a:t>Ковега</a:t>
            </a:r>
            <a:r>
              <a:rPr lang="ru-RU" dirty="0">
                <a:ea typeface="Times New Roman" charset="0"/>
                <a:cs typeface="Times New Roman" charset="0"/>
              </a:rPr>
              <a:t> Мария Николаевна</a:t>
            </a:r>
          </a:p>
          <a:p>
            <a:r>
              <a:rPr lang="ru-RU" dirty="0">
                <a:ea typeface="Times New Roman" charset="0"/>
                <a:cs typeface="Times New Roman" charset="0"/>
              </a:rPr>
              <a:t>Группа: ИУ9-81</a:t>
            </a:r>
          </a:p>
          <a:p>
            <a:r>
              <a:rPr lang="ru-RU" dirty="0">
                <a:ea typeface="Times New Roman" charset="0"/>
                <a:cs typeface="Times New Roman" charset="0"/>
              </a:rPr>
              <a:t>Научный руководитель: Каганов Юрий Тихонович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70550" y="1979271"/>
            <a:ext cx="9250900" cy="25811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ea typeface="Times New Roman" charset="0"/>
                <a:cs typeface="Times New Roman" charset="0"/>
              </a:rPr>
              <a:t>ВЫПУСКНАЯ КВАЛИФИКАЦИОННАЯ РАБОТА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ea typeface="Times New Roman" charset="0"/>
                <a:cs typeface="Times New Roman" charset="0"/>
              </a:rPr>
              <a:t> НА ТЕМУ:</a:t>
            </a:r>
          </a:p>
          <a:p>
            <a:pPr>
              <a:lnSpc>
                <a:spcPct val="160000"/>
              </a:lnSpc>
            </a:pPr>
            <a:r>
              <a:rPr lang="ru-RU" sz="2000" b="1" dirty="0">
                <a:ea typeface="Times New Roman" charset="0"/>
                <a:cs typeface="Times New Roman" charset="0"/>
              </a:rPr>
              <a:t> ОПТИМИЗАЦИЯ ПАРАМЕТРОВ ПРОСТРАНСТВЕННОГО ПАРАЛЛЕЛЬНОГО МЕХАНИЗМА ДЛЯ АДДИТИВНЫХ 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4012205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E464262-7A14-E740-9CBA-BAA9F0DA35B2}"/>
              </a:ext>
            </a:extLst>
          </p:cNvPr>
          <p:cNvSpPr txBox="1">
            <a:spLocks/>
          </p:cNvSpPr>
          <p:nvPr/>
        </p:nvSpPr>
        <p:spPr>
          <a:xfrm>
            <a:off x="152400" y="-145457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+mn-lt"/>
              </a:rPr>
              <a:t>АЛГОРИТМ НЬЮТОНА ДЛЯ РЕШЕНИЯ СИСТЕМ НЕЛИНЕЙНЫХ УРАВНЕНИЙ </a:t>
            </a:r>
          </a:p>
        </p:txBody>
      </p:sp>
      <p:pic>
        <p:nvPicPr>
          <p:cNvPr id="9217" name="Picture 1" descr="page34image45199552">
            <a:extLst>
              <a:ext uri="{FF2B5EF4-FFF2-40B4-BE49-F238E27FC236}">
                <a16:creationId xmlns:a16="http://schemas.microsoft.com/office/drawing/2014/main" id="{0384CE85-6EC3-404F-94B8-C1262D667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350" y="728663"/>
            <a:ext cx="6314330" cy="583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730070-607D-B941-B2EE-A4A4930A5321}"/>
                  </a:ext>
                </a:extLst>
              </p:cNvPr>
              <p:cNvSpPr txBox="1"/>
              <p:nvPr/>
            </p:nvSpPr>
            <p:spPr>
              <a:xfrm>
                <a:off x="521942" y="1471612"/>
                <a:ext cx="4129088" cy="2926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2000" dirty="0"/>
                  <a:t>Составляется матрица Якоби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ru-RU" sz="2000" dirty="0"/>
                  <a:t>;</a:t>
                </a: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ru-RU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ru-RU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ru-RU" sz="2000" dirty="0"/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2000" dirty="0"/>
                  <a:t>Решается система линейных уравнений методом Гаусса с частичным выбором главного элемента.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730070-607D-B941-B2EE-A4A4930A5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2" y="1471612"/>
                <a:ext cx="4129088" cy="2926122"/>
              </a:xfrm>
              <a:prstGeom prst="rect">
                <a:avLst/>
              </a:prstGeom>
              <a:blipFill>
                <a:blip r:embed="rId4"/>
                <a:stretch>
                  <a:fillRect l="-1227" r="-2761" b="-8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611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E464262-7A14-E740-9CBA-BAA9F0DA35B2}"/>
              </a:ext>
            </a:extLst>
          </p:cNvPr>
          <p:cNvSpPr txBox="1">
            <a:spLocks/>
          </p:cNvSpPr>
          <p:nvPr/>
        </p:nvSpPr>
        <p:spPr>
          <a:xfrm>
            <a:off x="15240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ПРОГРАММНЫЙ ИНТЕРФЕЙС</a:t>
            </a:r>
          </a:p>
        </p:txBody>
      </p:sp>
      <p:pic>
        <p:nvPicPr>
          <p:cNvPr id="12289" name="Picture 1" descr="page43image45100624">
            <a:extLst>
              <a:ext uri="{FF2B5EF4-FFF2-40B4-BE49-F238E27FC236}">
                <a16:creationId xmlns:a16="http://schemas.microsoft.com/office/drawing/2014/main" id="{8014E7F0-E1A1-3147-B30D-CB833DA62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050" y="1122631"/>
            <a:ext cx="3822700" cy="506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1EB487-3C21-FF42-BB2C-BBC2A7E94D49}"/>
                  </a:ext>
                </a:extLst>
              </p:cNvPr>
              <p:cNvSpPr txBox="1"/>
              <p:nvPr/>
            </p:nvSpPr>
            <p:spPr>
              <a:xfrm>
                <a:off x="846636" y="1904998"/>
                <a:ext cx="33909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/>
                  <a:t>Углы поворота выходного звена в диапазоне (-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sz="2000" dirty="0"/>
                  <a:t>) в градусах.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1EB487-3C21-FF42-BB2C-BBC2A7E94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36" y="1904998"/>
                <a:ext cx="3390900" cy="1015663"/>
              </a:xfrm>
              <a:prstGeom prst="rect">
                <a:avLst/>
              </a:prstGeom>
              <a:blipFill>
                <a:blip r:embed="rId4"/>
                <a:stretch>
                  <a:fillRect l="-1866" t="-2469" b="-86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D4ABA6-D964-5845-A860-D83B35E5D311}"/>
                  </a:ext>
                </a:extLst>
              </p:cNvPr>
              <p:cNvSpPr txBox="1"/>
              <p:nvPr/>
            </p:nvSpPr>
            <p:spPr>
              <a:xfrm>
                <a:off x="4036288" y="1788557"/>
                <a:ext cx="422488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D4ABA6-D964-5845-A860-D83B35E5D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288" y="1788557"/>
                <a:ext cx="422488" cy="12485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BB5401D-D810-334C-93AB-CE0EC40C0B52}"/>
              </a:ext>
            </a:extLst>
          </p:cNvPr>
          <p:cNvSpPr txBox="1"/>
          <p:nvPr/>
        </p:nvSpPr>
        <p:spPr>
          <a:xfrm>
            <a:off x="8460512" y="1742708"/>
            <a:ext cx="3365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Длина ребра куба основания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C9F4F-4AA0-CB44-A994-80493AA4A7F1}"/>
              </a:ext>
            </a:extLst>
          </p:cNvPr>
          <p:cNvSpPr txBox="1"/>
          <p:nvPr/>
        </p:nvSpPr>
        <p:spPr>
          <a:xfrm>
            <a:off x="8499166" y="2193025"/>
            <a:ext cx="33534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Длины ребер параллелепипеда выходного звена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1F2EDC-50B1-9B4B-875B-44FD52E8EFC4}"/>
                  </a:ext>
                </a:extLst>
              </p:cNvPr>
              <p:cNvSpPr txBox="1"/>
              <p:nvPr/>
            </p:nvSpPr>
            <p:spPr>
              <a:xfrm>
                <a:off x="8059700" y="2193025"/>
                <a:ext cx="413511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1F2EDC-50B1-9B4B-875B-44FD52E8E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9700" y="2193025"/>
                <a:ext cx="413511" cy="1025665"/>
              </a:xfrm>
              <a:prstGeom prst="rect">
                <a:avLst/>
              </a:prstGeom>
              <a:blipFill>
                <a:blip r:embed="rId6"/>
                <a:stretch>
                  <a:fillRect l="-409091" t="-233333" r="-424242" b="-330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1D57D5-B3A8-0D42-8A91-3495C46E6F34}"/>
                  </a:ext>
                </a:extLst>
              </p:cNvPr>
              <p:cNvSpPr txBox="1"/>
              <p:nvPr/>
            </p:nvSpPr>
            <p:spPr>
              <a:xfrm>
                <a:off x="8197380" y="1815611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1D57D5-B3A8-0D42-8A91-3495C46E6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380" y="1815611"/>
                <a:ext cx="246862" cy="276999"/>
              </a:xfrm>
              <a:prstGeom prst="rect">
                <a:avLst/>
              </a:prstGeom>
              <a:blipFill>
                <a:blip r:embed="rId7"/>
                <a:stretch>
                  <a:fillRect l="-9524" r="-95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5C44B04-E011-784D-992F-E994C65C51B2}"/>
              </a:ext>
            </a:extLst>
          </p:cNvPr>
          <p:cNvSpPr txBox="1"/>
          <p:nvPr/>
        </p:nvSpPr>
        <p:spPr>
          <a:xfrm>
            <a:off x="833936" y="3654220"/>
            <a:ext cx="3189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Оптимальные значения, выявленные в ходе тестирования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DDEB7D-75FF-FD42-AB8C-27CA03DACF37}"/>
                  </a:ext>
                </a:extLst>
              </p:cNvPr>
              <p:cNvSpPr txBox="1"/>
              <p:nvPr/>
            </p:nvSpPr>
            <p:spPr>
              <a:xfrm>
                <a:off x="4036647" y="3703028"/>
                <a:ext cx="401777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DDEB7D-75FF-FD42-AB8C-27CA03DAC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647" y="3703028"/>
                <a:ext cx="401777" cy="884281"/>
              </a:xfrm>
              <a:prstGeom prst="rect">
                <a:avLst/>
              </a:prstGeom>
              <a:blipFill>
                <a:blip r:embed="rId8"/>
                <a:stretch>
                  <a:fillRect l="-406250" t="-231429" r="-321875" b="-32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E6ECB7A-BB07-F64F-B1D1-468048831E98}"/>
              </a:ext>
            </a:extLst>
          </p:cNvPr>
          <p:cNvSpPr txBox="1"/>
          <p:nvPr/>
        </p:nvSpPr>
        <p:spPr>
          <a:xfrm>
            <a:off x="4332696" y="6203907"/>
            <a:ext cx="501593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/>
              <a:t>Рисунок 6 — Программный интерфейс</a:t>
            </a:r>
          </a:p>
        </p:txBody>
      </p:sp>
    </p:spTree>
    <p:extLst>
      <p:ext uri="{BB962C8B-B14F-4D97-AF65-F5344CB8AC3E}">
        <p14:creationId xmlns:p14="http://schemas.microsoft.com/office/powerpoint/2010/main" val="3036872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E464262-7A14-E740-9CBA-BAA9F0DA35B2}"/>
              </a:ext>
            </a:extLst>
          </p:cNvPr>
          <p:cNvSpPr txBox="1">
            <a:spLocks/>
          </p:cNvSpPr>
          <p:nvPr/>
        </p:nvSpPr>
        <p:spPr>
          <a:xfrm>
            <a:off x="15240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РЕЗУЛЬТАТ ВЫПОЛНЕНИЯ ПРОГРАММЫ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2AD16E-E42E-314D-8CEE-3A0B42DD6E1F}"/>
              </a:ext>
            </a:extLst>
          </p:cNvPr>
          <p:cNvSpPr txBox="1"/>
          <p:nvPr/>
        </p:nvSpPr>
        <p:spPr>
          <a:xfrm>
            <a:off x="2730500" y="259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3314" name="Picture 2" descr="page53image45100416">
            <a:extLst>
              <a:ext uri="{FF2B5EF4-FFF2-40B4-BE49-F238E27FC236}">
                <a16:creationId xmlns:a16="http://schemas.microsoft.com/office/drawing/2014/main" id="{58E5B3D1-EA57-9B49-8A04-5345DC619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887" y="684027"/>
            <a:ext cx="7439025" cy="541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582B85-3A35-4C43-81D5-EF5063421195}"/>
              </a:ext>
            </a:extLst>
          </p:cNvPr>
          <p:cNvSpPr txBox="1"/>
          <p:nvPr/>
        </p:nvSpPr>
        <p:spPr>
          <a:xfrm>
            <a:off x="10113962" y="2590800"/>
            <a:ext cx="1931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Проекция найденных точек на три плоскости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8C2CA-C170-9B4B-909E-F38EB7858D79}"/>
              </a:ext>
            </a:extLst>
          </p:cNvPr>
          <p:cNvSpPr txBox="1"/>
          <p:nvPr/>
        </p:nvSpPr>
        <p:spPr>
          <a:xfrm>
            <a:off x="397042" y="2713910"/>
            <a:ext cx="1750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Каркас рабочей зоны в трехмерном пространстве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60A8E3-C385-2545-A6E0-A8AD01F30718}"/>
                  </a:ext>
                </a:extLst>
              </p:cNvPr>
              <p:cNvSpPr txBox="1"/>
              <p:nvPr/>
            </p:nvSpPr>
            <p:spPr>
              <a:xfrm>
                <a:off x="9867100" y="3114019"/>
                <a:ext cx="2725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60A8E3-C385-2545-A6E0-A8AD01F30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7100" y="3114019"/>
                <a:ext cx="272510" cy="307777"/>
              </a:xfrm>
              <a:prstGeom prst="rect">
                <a:avLst/>
              </a:prstGeom>
              <a:blipFill>
                <a:blip r:embed="rId4"/>
                <a:stretch>
                  <a:fillRect l="-9091" r="-1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C062DB-13F5-4941-99FA-54787CDF77B3}"/>
                  </a:ext>
                </a:extLst>
              </p:cNvPr>
              <p:cNvSpPr txBox="1"/>
              <p:nvPr/>
            </p:nvSpPr>
            <p:spPr>
              <a:xfrm rot="10800000">
                <a:off x="2196176" y="3160185"/>
                <a:ext cx="2725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C062DB-13F5-4941-99FA-54787CDF7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2196176" y="3160185"/>
                <a:ext cx="272510" cy="307777"/>
              </a:xfrm>
              <a:prstGeom prst="rect">
                <a:avLst/>
              </a:prstGeom>
              <a:blipFill>
                <a:blip r:embed="rId5"/>
                <a:stretch>
                  <a:fillRect l="-13636" r="-1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D949980-04F8-BE43-93E2-97B6AD106916}"/>
              </a:ext>
            </a:extLst>
          </p:cNvPr>
          <p:cNvSpPr txBox="1"/>
          <p:nvPr/>
        </p:nvSpPr>
        <p:spPr>
          <a:xfrm>
            <a:off x="4098871" y="6133639"/>
            <a:ext cx="501593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/>
              <a:t>Рисунок 7 — Результат выполнения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1631562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E464262-7A14-E740-9CBA-BAA9F0DA35B2}"/>
              </a:ext>
            </a:extLst>
          </p:cNvPr>
          <p:cNvSpPr txBox="1">
            <a:spLocks/>
          </p:cNvSpPr>
          <p:nvPr/>
        </p:nvSpPr>
        <p:spPr>
          <a:xfrm>
            <a:off x="15240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ТЕСТИРОВАНИЕ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67035-90AE-E947-B6BD-131CBD612024}"/>
              </a:ext>
            </a:extLst>
          </p:cNvPr>
          <p:cNvSpPr txBox="1"/>
          <p:nvPr/>
        </p:nvSpPr>
        <p:spPr>
          <a:xfrm>
            <a:off x="873578" y="1225051"/>
            <a:ext cx="8685391" cy="2251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u="sng" dirty="0"/>
              <a:t>Тестирование генетического алгоритма: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Поиск фитнесс-функции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Эффективные значения вероятности мутации и кроссинговера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Оптимальное число популяций и хромосом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3C0EB-7C7C-7644-B313-AC4214D1BE6F}"/>
              </a:ext>
            </a:extLst>
          </p:cNvPr>
          <p:cNvSpPr txBox="1"/>
          <p:nvPr/>
        </p:nvSpPr>
        <p:spPr>
          <a:xfrm>
            <a:off x="873578" y="4111771"/>
            <a:ext cx="10350911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u="sng" dirty="0"/>
              <a:t>Тестирование параметров механизма: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Поиск зависимости размера рабочей зоны от параметров выходного звена</a:t>
            </a:r>
          </a:p>
        </p:txBody>
      </p:sp>
    </p:spTree>
    <p:extLst>
      <p:ext uri="{BB962C8B-B14F-4D97-AF65-F5344CB8AC3E}">
        <p14:creationId xmlns:p14="http://schemas.microsoft.com/office/powerpoint/2010/main" val="1859649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E464262-7A14-E740-9CBA-BAA9F0DA35B2}"/>
              </a:ext>
            </a:extLst>
          </p:cNvPr>
          <p:cNvSpPr txBox="1">
            <a:spLocks/>
          </p:cNvSpPr>
          <p:nvPr/>
        </p:nvSpPr>
        <p:spPr>
          <a:xfrm>
            <a:off x="15240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РЕЗУЛЬТАТЫ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67035-90AE-E947-B6BD-131CBD612024}"/>
              </a:ext>
            </a:extLst>
          </p:cNvPr>
          <p:cNvSpPr txBox="1"/>
          <p:nvPr/>
        </p:nvSpPr>
        <p:spPr>
          <a:xfrm>
            <a:off x="948348" y="1122631"/>
            <a:ext cx="4872591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u="sng" dirty="0"/>
              <a:t>Генетический алгоритм: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Вероятность мутации — 0,5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Вероятность кроссинговера — 0.3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Количество хромосом — 2000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Количество эпох —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F3C0EB-7C7C-7644-B313-AC4214D1BE6F}"/>
                  </a:ext>
                </a:extLst>
              </p:cNvPr>
              <p:cNvSpPr txBox="1"/>
              <p:nvPr/>
            </p:nvSpPr>
            <p:spPr>
              <a:xfrm>
                <a:off x="5973339" y="1122631"/>
                <a:ext cx="5794798" cy="284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u="sng" dirty="0"/>
                  <a:t>Зависимость формы </a:t>
                </a:r>
                <a:r>
                  <a:rPr lang="ru-RU" sz="2000" u="sng" dirty="0" err="1"/>
                  <a:t>рабочеи</a:t>
                </a:r>
                <a:r>
                  <a:rPr lang="ru-RU" sz="2000" u="sng" dirty="0"/>
                  <a:t>̆ зоны от размеров выходного звена: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 2, 3</m:t>
                    </m:r>
                  </m:oMath>
                </a14:m>
                <a:r>
                  <a:rPr lang="ru-RU" sz="2400" dirty="0">
                    <a:effectLst/>
                  </a:rPr>
                  <a:t>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— длина ребра параллелепипеда рабочей зоны,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— длина ребра выходного звена по одной из осей</a:t>
                </a:r>
                <a:r>
                  <a:rPr lang="ru-RU" sz="2000" dirty="0">
                    <a:effectLst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F3C0EB-7C7C-7644-B313-AC4214D1B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339" y="1122631"/>
                <a:ext cx="5794798" cy="2840136"/>
              </a:xfrm>
              <a:prstGeom prst="rect">
                <a:avLst/>
              </a:prstGeom>
              <a:blipFill>
                <a:blip r:embed="rId3"/>
                <a:stretch>
                  <a:fillRect t="-889" r="-1092" b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B48AFFA-826B-C443-BEFE-47B2401041C1}"/>
              </a:ext>
            </a:extLst>
          </p:cNvPr>
          <p:cNvSpPr txBox="1"/>
          <p:nvPr/>
        </p:nvSpPr>
        <p:spPr>
          <a:xfrm>
            <a:off x="4011935" y="4354071"/>
            <a:ext cx="416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/>
              <a:t>Время работы генетического алгоритма:</a:t>
            </a:r>
          </a:p>
          <a:p>
            <a:endParaRPr lang="ru-RU" u="sng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E43C6FCE-8561-AE40-B554-16585A3D6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887140"/>
              </p:ext>
            </p:extLst>
          </p:nvPr>
        </p:nvGraphicFramePr>
        <p:xfrm>
          <a:off x="2246032" y="4841255"/>
          <a:ext cx="8004736" cy="1253490"/>
        </p:xfrm>
        <a:graphic>
          <a:graphicData uri="http://schemas.openxmlformats.org/drawingml/2006/table">
            <a:tbl>
              <a:tblPr firstRow="1" firstCol="1" bandRow="1"/>
              <a:tblGrid>
                <a:gridCol w="1754395">
                  <a:extLst>
                    <a:ext uri="{9D8B030D-6E8A-4147-A177-3AD203B41FA5}">
                      <a16:colId xmlns:a16="http://schemas.microsoft.com/office/drawing/2014/main" val="737752790"/>
                    </a:ext>
                  </a:extLst>
                </a:gridCol>
                <a:gridCol w="1171525">
                  <a:extLst>
                    <a:ext uri="{9D8B030D-6E8A-4147-A177-3AD203B41FA5}">
                      <a16:colId xmlns:a16="http://schemas.microsoft.com/office/drawing/2014/main" val="2651110882"/>
                    </a:ext>
                  </a:extLst>
                </a:gridCol>
                <a:gridCol w="1288927">
                  <a:extLst>
                    <a:ext uri="{9D8B030D-6E8A-4147-A177-3AD203B41FA5}">
                      <a16:colId xmlns:a16="http://schemas.microsoft.com/office/drawing/2014/main" val="359621678"/>
                    </a:ext>
                  </a:extLst>
                </a:gridCol>
                <a:gridCol w="1289752">
                  <a:extLst>
                    <a:ext uri="{9D8B030D-6E8A-4147-A177-3AD203B41FA5}">
                      <a16:colId xmlns:a16="http://schemas.microsoft.com/office/drawing/2014/main" val="1162698633"/>
                    </a:ext>
                  </a:extLst>
                </a:gridCol>
                <a:gridCol w="1288927">
                  <a:extLst>
                    <a:ext uri="{9D8B030D-6E8A-4147-A177-3AD203B41FA5}">
                      <a16:colId xmlns:a16="http://schemas.microsoft.com/office/drawing/2014/main" val="3537805509"/>
                    </a:ext>
                  </a:extLst>
                </a:gridCol>
                <a:gridCol w="1211210">
                  <a:extLst>
                    <a:ext uri="{9D8B030D-6E8A-4147-A177-3AD203B41FA5}">
                      <a16:colId xmlns:a16="http://schemas.microsoft.com/office/drawing/2014/main" val="576822612"/>
                    </a:ext>
                  </a:extLst>
                </a:gridCol>
              </a:tblGrid>
              <a:tr h="82423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Размер популяции, ед.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500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1000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2000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3000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865135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Время, с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1.041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9.992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30.29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107.138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275.605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2898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0659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E464262-7A14-E740-9CBA-BAA9F0DA35B2}"/>
              </a:ext>
            </a:extLst>
          </p:cNvPr>
          <p:cNvSpPr txBox="1">
            <a:spLocks/>
          </p:cNvSpPr>
          <p:nvPr/>
        </p:nvSpPr>
        <p:spPr>
          <a:xfrm>
            <a:off x="15240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ПЕРСПЕКТИВЫ ИССЛЕДОВАНИЙ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80F392-53E5-6F4C-9BFD-420A287B9C62}"/>
              </a:ext>
            </a:extLst>
          </p:cNvPr>
          <p:cNvSpPr txBox="1"/>
          <p:nvPr/>
        </p:nvSpPr>
        <p:spPr>
          <a:xfrm>
            <a:off x="943063" y="1624267"/>
            <a:ext cx="106106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Учет возможности использования звеньев неравной длины и оптимизация их отношения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Нахождение рабочей зоны в зависимости от расположения рабочего органа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Исследование управления механизма с использованием искусственного интеллекта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694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СТАТЬИ НА ТЕМУ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8446D83-167F-C84A-84D9-15010E453663}"/>
              </a:ext>
            </a:extLst>
          </p:cNvPr>
          <p:cNvSpPr/>
          <p:nvPr/>
        </p:nvSpPr>
        <p:spPr>
          <a:xfrm>
            <a:off x="871537" y="1122631"/>
            <a:ext cx="10896600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u="sng" dirty="0"/>
              <a:t>Опубликованная статья:</a:t>
            </a:r>
          </a:p>
          <a:p>
            <a:pPr algn="just">
              <a:lnSpc>
                <a:spcPct val="150000"/>
              </a:lnSpc>
            </a:pPr>
            <a:r>
              <a:rPr lang="ru-RU" sz="2000" dirty="0" err="1"/>
              <a:t>Ковега</a:t>
            </a:r>
            <a:r>
              <a:rPr lang="ru-RU" sz="2000" dirty="0"/>
              <a:t> М.Н. Разработка </a:t>
            </a:r>
            <a:r>
              <a:rPr lang="ru-RU" sz="2000" dirty="0" err="1"/>
              <a:t>оптимизационнои</a:t>
            </a:r>
            <a:r>
              <a:rPr lang="ru-RU" sz="2000" dirty="0"/>
              <a:t>̆ модели пространственного параллельного механизма для аддитивных технологий // Инновационное развитие </a:t>
            </a:r>
            <a:r>
              <a:rPr lang="ru-RU" sz="2000" dirty="0" err="1"/>
              <a:t>легкои</a:t>
            </a:r>
            <a:r>
              <a:rPr lang="ru-RU" sz="2000" dirty="0"/>
              <a:t>̆ и </a:t>
            </a:r>
            <a:r>
              <a:rPr lang="ru-RU" sz="2000" dirty="0" err="1"/>
              <a:t>текстильнои</a:t>
            </a:r>
            <a:r>
              <a:rPr lang="ru-RU" sz="2000" dirty="0"/>
              <a:t>̆ промышленности. Часть 2. — М., 2019 — с. 208.</a:t>
            </a:r>
          </a:p>
          <a:p>
            <a:pPr algn="just">
              <a:lnSpc>
                <a:spcPct val="150000"/>
              </a:lnSpc>
            </a:pPr>
            <a:endParaRPr lang="ru-RU" sz="2000" dirty="0"/>
          </a:p>
          <a:p>
            <a:pPr algn="just">
              <a:lnSpc>
                <a:spcPct val="150000"/>
              </a:lnSpc>
            </a:pPr>
            <a:r>
              <a:rPr lang="ru-RU" sz="2000" u="sng" dirty="0"/>
              <a:t>Статья, принятая к опубликованию:</a:t>
            </a:r>
          </a:p>
          <a:p>
            <a:pPr algn="just">
              <a:lnSpc>
                <a:spcPct val="150000"/>
              </a:lnSpc>
            </a:pPr>
            <a:r>
              <a:rPr lang="ru-RU" sz="2000" dirty="0"/>
              <a:t>Каганов Ю.Т., Гарин О.А., </a:t>
            </a:r>
            <a:r>
              <a:rPr lang="ru-RU" sz="2000" dirty="0" err="1"/>
              <a:t>Хейло</a:t>
            </a:r>
            <a:r>
              <a:rPr lang="ru-RU" sz="2000" dirty="0"/>
              <a:t> С.В., </a:t>
            </a:r>
            <a:r>
              <a:rPr lang="ru-RU" sz="2000" dirty="0" err="1"/>
              <a:t>Ковега</a:t>
            </a:r>
            <a:r>
              <a:rPr lang="ru-RU" sz="2000" dirty="0"/>
              <a:t> М.Н. Оптимизация параметров пространственного параллельного механизма для аддитивных технологий // сборник научных трудов Международного научно-технического Симпозиума «Вторые международные </a:t>
            </a:r>
            <a:r>
              <a:rPr lang="ru-RU" sz="2000" dirty="0" err="1"/>
              <a:t>Косыгинские</a:t>
            </a:r>
            <a:r>
              <a:rPr lang="ru-RU" sz="2000" dirty="0"/>
              <a:t> чтения «</a:t>
            </a:r>
            <a:r>
              <a:rPr lang="ru-RU" sz="2000" dirty="0" err="1"/>
              <a:t>Энергоресурсоэффективные</a:t>
            </a:r>
            <a:r>
              <a:rPr lang="ru-RU" sz="2000" dirty="0"/>
              <a:t> экологически безопасные технологии и оборудование»»</a:t>
            </a:r>
          </a:p>
          <a:p>
            <a:pPr>
              <a:buFont typeface="+mj-lt"/>
              <a:buAutoNum type="arabicPeriod"/>
            </a:pPr>
            <a:endParaRPr lang="ru-RU" dirty="0">
              <a:latin typeface="TimesNewRomanPSMT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860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  <a:cs typeface="Times New Roman" panose="02020603050405020304" pitchFamily="18" charset="0"/>
              </a:rPr>
              <a:t>ХАРАКТЕРИСТИКА РАБОТЫ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8ADD5533-ABA1-7D4D-AE3A-512571409EFD}"/>
              </a:ext>
            </a:extLst>
          </p:cNvPr>
          <p:cNvSpPr txBox="1">
            <a:spLocks/>
          </p:cNvSpPr>
          <p:nvPr/>
        </p:nvSpPr>
        <p:spPr>
          <a:xfrm>
            <a:off x="598026" y="1122630"/>
            <a:ext cx="10995949" cy="5243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ru-RU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1C644B-9025-2943-BD74-6DDBCCAEEA68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4486E1-8D3B-BB41-A9F0-B5BC16FA3C85}"/>
              </a:ext>
            </a:extLst>
          </p:cNvPr>
          <p:cNvSpPr txBox="1"/>
          <p:nvPr/>
        </p:nvSpPr>
        <p:spPr>
          <a:xfrm>
            <a:off x="1244311" y="1392382"/>
            <a:ext cx="10099964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u="sng" dirty="0"/>
              <a:t>Цель работы:</a:t>
            </a:r>
            <a:r>
              <a:rPr lang="ru-RU" sz="2000" dirty="0"/>
              <a:t> Исследование пространственного параллельного механизма с целью нахождения его максимальной рабочей зоны оптимизационным методом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755F98B-493A-8E48-A2B0-12B74855A35A}"/>
              </a:ext>
            </a:extLst>
          </p:cNvPr>
          <p:cNvSpPr/>
          <p:nvPr/>
        </p:nvSpPr>
        <p:spPr>
          <a:xfrm>
            <a:off x="1244311" y="2630090"/>
            <a:ext cx="9202016" cy="235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u="sng" dirty="0"/>
              <a:t>Задачи: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Вывод уравнений связи механизма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Выбор и реализация методов нахождения рабочей зоны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Разработка интерфейса программы и визуализация полученного результата на языке </a:t>
            </a:r>
            <a:r>
              <a:rPr lang="en-US" sz="2000" dirty="0"/>
              <a:t>Python.</a:t>
            </a:r>
            <a:r>
              <a:rPr lang="ru-RU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439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  <a:cs typeface="Times New Roman" panose="02020603050405020304" pitchFamily="18" charset="0"/>
              </a:rPr>
              <a:t>ПРОСТРАНСТВЕННЫЙ ПАРАЛЛЕЛЬНЫЙ МЕХАНИЗМ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2593B7A7-A6FE-EE42-9C57-CF3C7909261C}"/>
              </a:ext>
            </a:extLst>
          </p:cNvPr>
          <p:cNvSpPr txBox="1">
            <a:spLocks/>
          </p:cNvSpPr>
          <p:nvPr/>
        </p:nvSpPr>
        <p:spPr>
          <a:xfrm>
            <a:off x="598026" y="1122630"/>
            <a:ext cx="10995949" cy="5243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2035B-084B-394F-A4E1-97565C6BE327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B2415-5973-4345-A43A-DC479C95A244}"/>
              </a:ext>
            </a:extLst>
          </p:cNvPr>
          <p:cNvSpPr txBox="1"/>
          <p:nvPr/>
        </p:nvSpPr>
        <p:spPr>
          <a:xfrm>
            <a:off x="598026" y="1216468"/>
            <a:ext cx="5802774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u="sng" dirty="0"/>
              <a:t>Пространственным механизм</a:t>
            </a:r>
            <a:r>
              <a:rPr lang="ru-RU" sz="2000" dirty="0"/>
              <a:t> — механизм, звенья которого описывают траектории, лежащие в пересекающихся плоскостях;</a:t>
            </a:r>
          </a:p>
          <a:p>
            <a:pPr>
              <a:lnSpc>
                <a:spcPct val="150000"/>
              </a:lnSpc>
            </a:pPr>
            <a:endParaRPr lang="ru-RU" sz="2000" u="sng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u="sng" dirty="0"/>
              <a:t>Механизм </a:t>
            </a:r>
            <a:r>
              <a:rPr lang="ru-RU" sz="2000" u="sng" dirty="0" err="1"/>
              <a:t>параллельнои</a:t>
            </a:r>
            <a:r>
              <a:rPr lang="ru-RU" sz="2000" u="sng" dirty="0"/>
              <a:t>̆ структуры</a:t>
            </a:r>
            <a:r>
              <a:rPr lang="ru-RU" sz="2000" dirty="0"/>
              <a:t> — это замкнутый механизм, представляющий выходное звено, соединенное с основанием несколькими кинематическими цепями.</a:t>
            </a:r>
          </a:p>
          <a:p>
            <a:pPr>
              <a:lnSpc>
                <a:spcPct val="150000"/>
              </a:lnSpc>
            </a:pPr>
            <a:endParaRPr lang="ru-RU" sz="2000" dirty="0"/>
          </a:p>
        </p:txBody>
      </p:sp>
      <p:pic>
        <p:nvPicPr>
          <p:cNvPr id="1025" name="Picture 1" descr="page10image45452336">
            <a:extLst>
              <a:ext uri="{FF2B5EF4-FFF2-40B4-BE49-F238E27FC236}">
                <a16:creationId xmlns:a16="http://schemas.microsoft.com/office/drawing/2014/main" id="{6EE94B2C-9041-8245-A23C-DA645E12D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726" y="1138813"/>
            <a:ext cx="4372135" cy="43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E37C2-C926-BC44-B008-88982E33CE16}"/>
              </a:ext>
            </a:extLst>
          </p:cNvPr>
          <p:cNvSpPr txBox="1"/>
          <p:nvPr/>
        </p:nvSpPr>
        <p:spPr>
          <a:xfrm>
            <a:off x="6578037" y="5596634"/>
            <a:ext cx="5015938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/>
              <a:t>Рисунок 1 — Пространственный параллельный механизм параллельной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1339977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2616FA-5584-4C4D-8C7D-5569FBF1972C}"/>
              </a:ext>
            </a:extLst>
          </p:cNvPr>
          <p:cNvSpPr txBox="1">
            <a:spLocks/>
          </p:cNvSpPr>
          <p:nvPr/>
        </p:nvSpPr>
        <p:spPr>
          <a:xfrm>
            <a:off x="598026" y="847726"/>
            <a:ext cx="10995949" cy="1940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AAFAA0-B373-FE41-A9AC-DF44E7CCD394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18A98B-9EE3-1349-B671-53B4E4D54960}"/>
              </a:ext>
            </a:extLst>
          </p:cNvPr>
          <p:cNvSpPr txBox="1"/>
          <p:nvPr/>
        </p:nvSpPr>
        <p:spPr>
          <a:xfrm>
            <a:off x="2084712" y="1"/>
            <a:ext cx="8570588" cy="1493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dirty="0">
                <a:cs typeface="Times New Roman" panose="02020603050405020304" pitchFamily="18" charset="0"/>
              </a:rPr>
              <a:t>ОБЛАСТЬ ПРИМЕНЕНИЯ ПРОСТРАНСВТЕННЫХ ПАРАЛЛЕЛЬНЫХ МЕХАНИЗМОВ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61B979B-FD3D-2E4D-934B-79F475A6AD28}"/>
              </a:ext>
            </a:extLst>
          </p:cNvPr>
          <p:cNvSpPr/>
          <p:nvPr/>
        </p:nvSpPr>
        <p:spPr>
          <a:xfrm>
            <a:off x="434966" y="2106212"/>
            <a:ext cx="6514473" cy="3276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Тренажеры летательных аппаратов или автомобилей;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Тестирование технических качеств транспортного средства;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Проведение малоинвазивных операций;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Подвижный операционный стол;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Изготовление </a:t>
            </a:r>
            <a:r>
              <a:rPr lang="ru-RU" sz="2000" dirty="0" err="1"/>
              <a:t>электроннои</a:t>
            </a:r>
            <a:r>
              <a:rPr lang="ru-RU" sz="2000" dirty="0"/>
              <a:t>̆ техники и </a:t>
            </a:r>
            <a:r>
              <a:rPr lang="ru-RU" sz="2000" dirty="0" err="1"/>
              <a:t>микророботов</a:t>
            </a:r>
            <a:r>
              <a:rPr lang="ru-RU" sz="2000" dirty="0"/>
              <a:t>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Имитаторы космического полета.</a:t>
            </a:r>
          </a:p>
        </p:txBody>
      </p:sp>
      <p:pic>
        <p:nvPicPr>
          <p:cNvPr id="17" name="Picture 3" descr="page15image45228992">
            <a:extLst>
              <a:ext uri="{FF2B5EF4-FFF2-40B4-BE49-F238E27FC236}">
                <a16:creationId xmlns:a16="http://schemas.microsoft.com/office/drawing/2014/main" id="{DBF0592E-9BB3-2C41-B31B-0532A82DD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465" y="1686472"/>
            <a:ext cx="3299527" cy="38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D2503A-2680-C84F-9DCA-78150699E40D}"/>
              </a:ext>
            </a:extLst>
          </p:cNvPr>
          <p:cNvSpPr txBox="1"/>
          <p:nvPr/>
        </p:nvSpPr>
        <p:spPr>
          <a:xfrm>
            <a:off x="7547465" y="5585913"/>
            <a:ext cx="501593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/>
              <a:t>Рисунок 2 — Робот-ассистент</a:t>
            </a:r>
          </a:p>
        </p:txBody>
      </p:sp>
    </p:spTree>
    <p:extLst>
      <p:ext uri="{BB962C8B-B14F-4D97-AF65-F5344CB8AC3E}">
        <p14:creationId xmlns:p14="http://schemas.microsoft.com/office/powerpoint/2010/main" val="1424554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2616FA-5584-4C4D-8C7D-5569FBF1972C}"/>
              </a:ext>
            </a:extLst>
          </p:cNvPr>
          <p:cNvSpPr txBox="1">
            <a:spLocks/>
          </p:cNvSpPr>
          <p:nvPr/>
        </p:nvSpPr>
        <p:spPr>
          <a:xfrm>
            <a:off x="598026" y="847726"/>
            <a:ext cx="10995949" cy="1940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AAFAA0-B373-FE41-A9AC-DF44E7CCD394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18A98B-9EE3-1349-B671-53B4E4D54960}"/>
              </a:ext>
            </a:extLst>
          </p:cNvPr>
          <p:cNvSpPr txBox="1"/>
          <p:nvPr/>
        </p:nvSpPr>
        <p:spPr>
          <a:xfrm>
            <a:off x="2084712" y="108890"/>
            <a:ext cx="8570588" cy="75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dirty="0">
                <a:cs typeface="Times New Roman" panose="02020603050405020304" pitchFamily="18" charset="0"/>
              </a:rPr>
              <a:t>АДДИТИВНЫЕ ТЕХНОЛОГИИ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765EB7B-5494-F145-9E14-5EADEDB61153}"/>
              </a:ext>
            </a:extLst>
          </p:cNvPr>
          <p:cNvSpPr/>
          <p:nvPr/>
        </p:nvSpPr>
        <p:spPr>
          <a:xfrm>
            <a:off x="598027" y="1196112"/>
            <a:ext cx="5501984" cy="96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u="sng" dirty="0"/>
              <a:t>Основная идея</a:t>
            </a:r>
            <a:r>
              <a:rPr lang="ru-RU" sz="2000" dirty="0"/>
              <a:t> — послойное наращивание материала.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798120-0A91-EB42-84E4-018618E854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r="9722"/>
          <a:stretch/>
        </p:blipFill>
        <p:spPr>
          <a:xfrm>
            <a:off x="6360237" y="1351836"/>
            <a:ext cx="5233738" cy="41541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41420A-12C4-3E4C-ADE9-0AB2C8A74967}"/>
              </a:ext>
            </a:extLst>
          </p:cNvPr>
          <p:cNvSpPr txBox="1"/>
          <p:nvPr/>
        </p:nvSpPr>
        <p:spPr>
          <a:xfrm>
            <a:off x="598025" y="2731335"/>
            <a:ext cx="55019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u="sng" dirty="0"/>
              <a:t>Преимущества аддитивных технологий: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/>
              <a:t>Экономия материала;</a:t>
            </a:r>
            <a:endParaRPr lang="ru-RU" sz="20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Возможность создания сложных конструкций (например, сетчатых);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Точные и универсальные.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54D8B1-5F09-B043-B61F-79ADE35AD59C}"/>
              </a:ext>
            </a:extLst>
          </p:cNvPr>
          <p:cNvSpPr txBox="1"/>
          <p:nvPr/>
        </p:nvSpPr>
        <p:spPr>
          <a:xfrm>
            <a:off x="6360237" y="5531372"/>
            <a:ext cx="5509503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/>
              <a:t>Рисунок 3 — Сетчатая конструкция, напечатанная с применением аддитивных 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188049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629EF-34B5-B84F-BD28-5DF61651E20B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E549FF4-8873-EC4B-917C-D0E228F853D9}"/>
              </a:ext>
            </a:extLst>
          </p:cNvPr>
          <p:cNvSpPr txBox="1">
            <a:spLocks/>
          </p:cNvSpPr>
          <p:nvPr/>
        </p:nvSpPr>
        <p:spPr>
          <a:xfrm>
            <a:off x="152400" y="15240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6CBBB0-C5C5-1A41-8D61-9099CAB3695E}"/>
              </a:ext>
            </a:extLst>
          </p:cNvPr>
          <p:cNvSpPr txBox="1"/>
          <p:nvPr/>
        </p:nvSpPr>
        <p:spPr>
          <a:xfrm>
            <a:off x="3477334" y="228025"/>
            <a:ext cx="5237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/>
              <a:t>РАБОЧАЯ ЗОНА МЕХАНИЗМА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EB82D-0A86-4B43-8109-E83053095B7D}"/>
              </a:ext>
            </a:extLst>
          </p:cNvPr>
          <p:cNvSpPr txBox="1"/>
          <p:nvPr/>
        </p:nvSpPr>
        <p:spPr>
          <a:xfrm>
            <a:off x="596900" y="1350655"/>
            <a:ext cx="6083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u="sng" dirty="0"/>
              <a:t>Рабочая зона</a:t>
            </a:r>
            <a:r>
              <a:rPr lang="ru-RU" sz="2000" dirty="0"/>
              <a:t> — пространство точек, которые может достигать рабочий орган механизма в процессе функционирования.</a:t>
            </a:r>
          </a:p>
          <a:p>
            <a:endParaRPr lang="ru-RU" dirty="0"/>
          </a:p>
        </p:txBody>
      </p:sp>
      <p:pic>
        <p:nvPicPr>
          <p:cNvPr id="4097" name="Picture 1" descr="page17image45249744">
            <a:extLst>
              <a:ext uri="{FF2B5EF4-FFF2-40B4-BE49-F238E27FC236}">
                <a16:creationId xmlns:a16="http://schemas.microsoft.com/office/drawing/2014/main" id="{538AE95A-6A52-354B-A3A9-62CACDB45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262" y="1427431"/>
            <a:ext cx="4562431" cy="386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B46D31-2456-5840-B20A-D65D16CACD4E}"/>
              </a:ext>
            </a:extLst>
          </p:cNvPr>
          <p:cNvSpPr txBox="1"/>
          <p:nvPr/>
        </p:nvSpPr>
        <p:spPr>
          <a:xfrm>
            <a:off x="596900" y="3104981"/>
            <a:ext cx="6832600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u="sng" dirty="0"/>
              <a:t>Способы определения рабочей зоны:</a:t>
            </a:r>
            <a:endParaRPr lang="ru-RU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Геометрический;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Дискретный;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Оптимизационный.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E07F00-CED5-D443-BCD7-BE8D023416FA}"/>
              </a:ext>
            </a:extLst>
          </p:cNvPr>
          <p:cNvSpPr txBox="1"/>
          <p:nvPr/>
        </p:nvSpPr>
        <p:spPr>
          <a:xfrm>
            <a:off x="7251039" y="5598483"/>
            <a:ext cx="501593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/>
              <a:t>Рисунок 4 — Пример рабочей зоны механизма</a:t>
            </a:r>
          </a:p>
        </p:txBody>
      </p:sp>
    </p:spTree>
    <p:extLst>
      <p:ext uri="{BB962C8B-B14F-4D97-AF65-F5344CB8AC3E}">
        <p14:creationId xmlns:p14="http://schemas.microsoft.com/office/powerpoint/2010/main" val="1525058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ОБЪЕКТ ИССЛЕДОВАНИЯ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F5D988-F46F-C24E-8094-B9845980ABAF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1" name="Picture 1" descr="page18image45202048">
            <a:extLst>
              <a:ext uri="{FF2B5EF4-FFF2-40B4-BE49-F238E27FC236}">
                <a16:creationId xmlns:a16="http://schemas.microsoft.com/office/drawing/2014/main" id="{89B9799A-B220-1D4E-B15E-7313E043F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858" y="881331"/>
            <a:ext cx="5452417" cy="479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01CB02-6D68-B848-A970-813F9F5981FD}"/>
              </a:ext>
            </a:extLst>
          </p:cNvPr>
          <p:cNvSpPr txBox="1"/>
          <p:nvPr/>
        </p:nvSpPr>
        <p:spPr>
          <a:xfrm>
            <a:off x="260877" y="1122631"/>
            <a:ext cx="5473173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u="sng" dirty="0"/>
              <a:t>Характеристики механизма: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6 степеней свободы;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Имеет основание и выходное звено;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Имеет 6 кинематических цепей включающих: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lphaLcPeriod"/>
            </a:pPr>
            <a:r>
              <a:rPr lang="ru-RU" sz="2000" dirty="0"/>
              <a:t>6 цилиндрических кинематических пар;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lphaLcPeriod"/>
            </a:pPr>
            <a:r>
              <a:rPr lang="ru-RU" sz="2000" dirty="0"/>
              <a:t>6 вращательных кинематических пар;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lphaLcPeriod"/>
            </a:pPr>
            <a:r>
              <a:rPr lang="ru-RU" sz="2000" dirty="0"/>
              <a:t>6 сферических кинематических пар.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B8E863-0E66-704A-9901-BC874F396776}"/>
              </a:ext>
            </a:extLst>
          </p:cNvPr>
          <p:cNvSpPr txBox="1"/>
          <p:nvPr/>
        </p:nvSpPr>
        <p:spPr>
          <a:xfrm>
            <a:off x="6328337" y="5740400"/>
            <a:ext cx="501593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/>
              <a:t>Рисунок 5 — Схема исследуемого механизма</a:t>
            </a:r>
          </a:p>
        </p:txBody>
      </p:sp>
    </p:spTree>
    <p:extLst>
      <p:ext uri="{BB962C8B-B14F-4D97-AF65-F5344CB8AC3E}">
        <p14:creationId xmlns:p14="http://schemas.microsoft.com/office/powerpoint/2010/main" val="487065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E464262-7A14-E740-9CBA-BAA9F0DA35B2}"/>
              </a:ext>
            </a:extLst>
          </p:cNvPr>
          <p:cNvSpPr txBox="1">
            <a:spLocks/>
          </p:cNvSpPr>
          <p:nvPr/>
        </p:nvSpPr>
        <p:spPr>
          <a:xfrm>
            <a:off x="15240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АЛГОРИТМ НАХОЖДЕНИЯ РАБОЧЕЙ ЗОНЫ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5FC02B-D0F5-6346-B2AC-077F0C868ACA}"/>
                  </a:ext>
                </a:extLst>
              </p:cNvPr>
              <p:cNvSpPr txBox="1"/>
              <p:nvPr/>
            </p:nvSpPr>
            <p:spPr>
              <a:xfrm>
                <a:off x="685800" y="1122631"/>
                <a:ext cx="10985500" cy="1697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ru-RU" sz="2400" dirty="0"/>
                  <a:t>Оптимизационный алгоритм </a:t>
                </a:r>
                <a14:m>
                  <m:oMath xmlns:m="http://schemas.openxmlformats.org/officeDocument/2006/math">
                    <m:r>
                      <a:rPr lang="ru-R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набор обобщенных координат </a:t>
                </a:r>
                <a:r>
                  <a:rPr lang="en-US" sz="2400" dirty="0"/>
                  <a:t>q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решение системы нелинейных алгебраических уравнений </a:t>
                </a:r>
                <a:r>
                  <a:rPr lang="en-US" sz="2400" dirty="0"/>
                  <a:t>F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ru-RU" sz="2400" dirty="0"/>
                  <a:t> точка в трехмерном пространстве</a:t>
                </a:r>
                <a:r>
                  <a:rPr lang="en-US" sz="2400" dirty="0"/>
                  <a:t> (x, y, z)</a:t>
                </a:r>
                <a:r>
                  <a:rPr lang="ru-RU" sz="24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5FC02B-D0F5-6346-B2AC-077F0C868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122631"/>
                <a:ext cx="10985500" cy="1697068"/>
              </a:xfrm>
              <a:prstGeom prst="rect">
                <a:avLst/>
              </a:prstGeom>
              <a:blipFill>
                <a:blip r:embed="rId3"/>
                <a:stretch>
                  <a:fillRect l="-808" r="-808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066FD947-FDB2-E54C-94EE-81A5F8E567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65522"/>
                  </p:ext>
                </p:extLst>
              </p:nvPr>
            </p:nvGraphicFramePr>
            <p:xfrm>
              <a:off x="1431757" y="2941611"/>
              <a:ext cx="10455442" cy="285226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455442">
                      <a:extLst>
                        <a:ext uri="{9D8B030D-6E8A-4147-A177-3AD203B41FA5}">
                          <a16:colId xmlns:a16="http://schemas.microsoft.com/office/drawing/2014/main" val="3528797245"/>
                        </a:ext>
                      </a:extLst>
                    </a:gridCol>
                  </a:tblGrid>
                  <a:tr h="2852261">
                    <a:tc>
                      <a:txBody>
                        <a:bodyPr/>
                        <a:lstStyle/>
                        <a:p>
                          <a:pPr marL="0" indent="11113" algn="l">
                            <a:lnSpc>
                              <a:spcPct val="150000"/>
                            </a:lnSpc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ru-RU" sz="18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+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𝑏</m:t>
                                </m:r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− </m:t>
                                    </m:r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 </m:t>
                                </m:r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𝑐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</m:e>
                                </m:func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ru-RU" sz="1800" i="1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NewRomanPSMT" panose="02020603050405020304" pitchFamily="18" charset="0"/>
                          </a:endParaRPr>
                        </a:p>
                        <a:p>
                          <a:pPr indent="457200" algn="l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𝑏</m:t>
                                </m:r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− </m:t>
                                    </m:r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 +</m:t>
                                </m:r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𝑐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</m:e>
                                </m:func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indent="457200" algn="l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𝑐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 </m:t>
                                </m:r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</m:e>
                                </m:func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indent="47625" algn="l">
                            <a:lnSpc>
                              <a:spcPct val="150000"/>
                            </a:lnSpc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 + 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𝑐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 </m:t>
                                </m:r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</m:e>
                                </m:func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indent="11113" algn="l">
                            <a:lnSpc>
                              <a:spcPct val="150000"/>
                            </a:lnSpc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+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 −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𝑏</m:t>
                                </m:r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⁡(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𝛽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)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indent="11113" algn="l">
                            <a:lnSpc>
                              <a:spcPct val="150000"/>
                            </a:lnSpc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 + 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𝑏</m:t>
                                </m:r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⁡(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𝛽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)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918476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066FD947-FDB2-E54C-94EE-81A5F8E567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65522"/>
                  </p:ext>
                </p:extLst>
              </p:nvPr>
            </p:nvGraphicFramePr>
            <p:xfrm>
              <a:off x="1431757" y="2941611"/>
              <a:ext cx="10455442" cy="285226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455442">
                      <a:extLst>
                        <a:ext uri="{9D8B030D-6E8A-4147-A177-3AD203B41FA5}">
                          <a16:colId xmlns:a16="http://schemas.microsoft.com/office/drawing/2014/main" val="3528797245"/>
                        </a:ext>
                      </a:extLst>
                    </a:gridCol>
                  </a:tblGrid>
                  <a:tr h="285226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b="4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18476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2069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E464262-7A14-E740-9CBA-BAA9F0DA35B2}"/>
              </a:ext>
            </a:extLst>
          </p:cNvPr>
          <p:cNvSpPr txBox="1">
            <a:spLocks/>
          </p:cNvSpPr>
          <p:nvPr/>
        </p:nvSpPr>
        <p:spPr>
          <a:xfrm>
            <a:off x="152400" y="-123768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ГЕНЕТИЧЕСКИЙ АЛГОРИТМ</a:t>
            </a:r>
          </a:p>
        </p:txBody>
      </p:sp>
      <p:pic>
        <p:nvPicPr>
          <p:cNvPr id="8193" name="Picture 1" descr="page32image45246832">
            <a:extLst>
              <a:ext uri="{FF2B5EF4-FFF2-40B4-BE49-F238E27FC236}">
                <a16:creationId xmlns:a16="http://schemas.microsoft.com/office/drawing/2014/main" id="{74D7C042-2266-9E46-AA9A-DA932B04C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699668"/>
            <a:ext cx="5095875" cy="606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868995-CE8B-6D4E-907C-C0F50F5B4F3F}"/>
                  </a:ext>
                </a:extLst>
              </p:cNvPr>
              <p:cNvSpPr txBox="1"/>
              <p:nvPr/>
            </p:nvSpPr>
            <p:spPr>
              <a:xfrm>
                <a:off x="563283" y="958646"/>
                <a:ext cx="5311241" cy="5496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Использует одновременно </a:t>
                </a:r>
                <a:r>
                  <a:rPr lang="ru-RU" sz="2000" dirty="0" err="1"/>
                  <a:t>вероятностныи</a:t>
                </a:r>
                <a:r>
                  <a:rPr lang="ru-RU" sz="2000" dirty="0"/>
                  <a:t>̆ и </a:t>
                </a:r>
                <a:r>
                  <a:rPr lang="ru-RU" sz="2000" dirty="0" err="1"/>
                  <a:t>детерминированныи</a:t>
                </a:r>
                <a:r>
                  <a:rPr lang="ru-RU" sz="2000" dirty="0"/>
                  <a:t>̆ подход;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На каждом шаге рассматривает </a:t>
                </a:r>
                <a:r>
                  <a:rPr lang="ru-RU" sz="2000" dirty="0" err="1"/>
                  <a:t>некоторыи</a:t>
                </a:r>
                <a:r>
                  <a:rPr lang="ru-RU" sz="2000" dirty="0"/>
                  <a:t>̆ набор точек в пространстве;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Получает оптимальное решение с применением эволюционных подходов: селекции, кроссинговера и мутации генов;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2000" dirty="0"/>
                  <a:t>Фитнесс-функция:</a:t>
                </a:r>
              </a:p>
              <a:p>
                <a:pPr lvl="1" algn="just">
                  <a:lnSpc>
                    <a:spcPct val="150000"/>
                  </a:lnSpc>
                </a:pPr>
                <a:endParaRPr lang="ru-RU" sz="2000" dirty="0"/>
              </a:p>
              <a:p>
                <a:pPr algn="just">
                  <a:lnSpc>
                    <a:spcPct val="150000"/>
                  </a:lnSpc>
                </a:pPr>
                <a:endParaRPr lang="ru-RU" sz="2000" dirty="0"/>
              </a:p>
              <a:p>
                <a:pPr>
                  <a:lnSpc>
                    <a:spcPct val="150000"/>
                  </a:lnSpc>
                </a:pPr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ru-RU" dirty="0"/>
                  <a:t> — вектор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ru-RU" dirty="0"/>
                  <a:t>, полученный при решении СНАУ,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 — центр тяжести точек текущей популяции.</a:t>
                </a:r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868995-CE8B-6D4E-907C-C0F50F5B4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83" y="958646"/>
                <a:ext cx="5311241" cy="5496313"/>
              </a:xfrm>
              <a:prstGeom prst="rect">
                <a:avLst/>
              </a:prstGeom>
              <a:blipFill>
                <a:blip r:embed="rId4"/>
                <a:stretch>
                  <a:fillRect l="-714" r="-1905" b="-9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708AC330-38C1-9142-AD3E-703D16FFEF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2577689"/>
                  </p:ext>
                </p:extLst>
              </p:nvPr>
            </p:nvGraphicFramePr>
            <p:xfrm>
              <a:off x="69215" y="4743913"/>
              <a:ext cx="6109970" cy="90951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109970">
                      <a:extLst>
                        <a:ext uri="{9D8B030D-6E8A-4147-A177-3AD203B41FA5}">
                          <a16:colId xmlns:a16="http://schemas.microsoft.com/office/drawing/2014/main" val="304913801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indent="457200"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𝑉</m:t>
                                </m:r>
                                <m:r>
                                  <a:rPr lang="ru-RU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− </m:t>
                                    </m:r>
                                    <m:sSub>
                                      <m:sSubPr>
                                        <m:ctrlPr>
                                          <a:rPr lang="ru-RU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 →</m:t>
                                </m:r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𝑚𝑎𝑥</m:t>
                                </m:r>
                              </m:oMath>
                            </m:oMathPara>
                          </a14:m>
                          <a:endParaRPr lang="ru-RU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indent="457200"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ru-RU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31236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708AC330-38C1-9142-AD3E-703D16FFEF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2577689"/>
                  </p:ext>
                </p:extLst>
              </p:nvPr>
            </p:nvGraphicFramePr>
            <p:xfrm>
              <a:off x="69215" y="4743913"/>
              <a:ext cx="6109970" cy="90951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109970">
                      <a:extLst>
                        <a:ext uri="{9D8B030D-6E8A-4147-A177-3AD203B41FA5}">
                          <a16:colId xmlns:a16="http://schemas.microsoft.com/office/drawing/2014/main" val="3049138015"/>
                        </a:ext>
                      </a:extLst>
                    </a:gridCol>
                  </a:tblGrid>
                  <a:tr h="90951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t="-63014" r="207" b="-134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312369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498562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2758</TotalTime>
  <Words>831</Words>
  <Application>Microsoft Macintosh PowerPoint</Application>
  <PresentationFormat>Широкоэкранный</PresentationFormat>
  <Paragraphs>158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Times New Roman</vt:lpstr>
      <vt:lpstr>TimesNewRomanPSMT</vt:lpstr>
      <vt:lpstr>Тема Office</vt:lpstr>
      <vt:lpstr>МОСКОВСКИЙ ГОСУДАРСТВЕННЫЙ ТЕХНИЧЕСКИЙ УНИВЕРСИТЕТ  ИМЕНИ Н.Э. БАУМАНА  ФАКУЛЬТЕТ «ИНФОРМАТИКА И СИСТЕМЫ УПРАВЛЕНИЯ»  КАФЕДРА «ТЕОРЕТИЧЕСКАЯ ИНФОРМАТИКА И КОМПЬЮТЕРНЫЕ ТЕХНОЛОГИИ» (ИУ9)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О РЕЗУЛЬТАТАХ НАУЧНО-ИССЛЕДОВАТЕЛЬСКОЙ РАБОТЫ НА ТЕМУ:</dc:title>
  <dc:creator>Власов</dc:creator>
  <cp:lastModifiedBy>пользователь Microsoft Office</cp:lastModifiedBy>
  <cp:revision>344</cp:revision>
  <dcterms:created xsi:type="dcterms:W3CDTF">2019-05-20T05:31:07Z</dcterms:created>
  <dcterms:modified xsi:type="dcterms:W3CDTF">2019-06-23T21:52:28Z</dcterms:modified>
</cp:coreProperties>
</file>